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63" r:id="rId8"/>
    <p:sldId id="265" r:id="rId9"/>
    <p:sldId id="261"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4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977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2624142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697611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1977443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9C6F6A-F914-44D3-8D37-B97323679D6E}" type="datetimeFigureOut">
              <a:rPr lang="en-US" smtClean="0"/>
              <a:t>11/10/2018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490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9C6F6A-F914-44D3-8D37-B97323679D6E}" type="datetimeFigureOut">
              <a:rPr lang="en-US" smtClean="0"/>
              <a:t>11/10/2018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2995663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9C6F6A-F914-44D3-8D37-B97323679D6E}" type="datetimeFigureOut">
              <a:rPr lang="en-US" smtClean="0"/>
              <a:t>11/10/2018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1275582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9C6F6A-F914-44D3-8D37-B97323679D6E}" type="datetimeFigureOut">
              <a:rPr lang="en-US" smtClean="0"/>
              <a:t>11/10/2018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707587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D9C6F6A-F914-44D3-8D37-B97323679D6E}" type="datetimeFigureOut">
              <a:rPr lang="en-US" smtClean="0"/>
              <a:t>11/10/2018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73354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D9C6F6A-F914-44D3-8D37-B97323679D6E}" type="datetimeFigureOut">
              <a:rPr lang="en-US" smtClean="0"/>
              <a:t>11/10/2018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F3C5B8D-FA99-4086-AE0F-0EECEF4C6A10}" type="slidenum">
              <a:rPr lang="en-US" smtClean="0"/>
              <a:t>‹#›</a:t>
            </a:fld>
            <a:endParaRPr lang="en-US"/>
          </a:p>
        </p:txBody>
      </p:sp>
    </p:spTree>
    <p:extLst>
      <p:ext uri="{BB962C8B-B14F-4D97-AF65-F5344CB8AC3E}">
        <p14:creationId xmlns:p14="http://schemas.microsoft.com/office/powerpoint/2010/main" val="2610976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9C6F6A-F914-44D3-8D37-B97323679D6E}" type="datetimeFigureOut">
              <a:rPr lang="en-US" smtClean="0"/>
              <a:t>11/10/2018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4008453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D9C6F6A-F914-44D3-8D37-B97323679D6E}" type="datetimeFigureOut">
              <a:rPr lang="en-US" smtClean="0"/>
              <a:t>11/10/2018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F3C5B8D-FA99-4086-AE0F-0EECEF4C6A1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6327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2618" y="304801"/>
            <a:ext cx="11319164" cy="5888215"/>
          </a:xfrm>
          <a:prstGeom prst="rect">
            <a:avLst/>
          </a:prstGeom>
        </p:spPr>
        <p:txBody>
          <a:bodyPr wrap="square">
            <a:spAutoFit/>
          </a:bodyPr>
          <a:lstStyle/>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University of </a:t>
            </a:r>
            <a:r>
              <a:rPr lang="en-US" sz="2800" b="1" dirty="0" err="1"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Diyala</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College of Engineering</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Department of Electronics Engineering </a:t>
            </a:r>
          </a:p>
          <a:p>
            <a:pPr>
              <a:lnSpc>
                <a:spcPct val="107000"/>
              </a:lnSpc>
            </a:pPr>
            <a:endParaRPr lang="en-US" sz="16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Number: U103</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Name: Computer Science</a:t>
            </a: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Lecture (1)</a:t>
            </a: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Asst. Lect. Wurod </a:t>
            </a:r>
            <a:r>
              <a:rPr lang="en-US" sz="2400" b="1" dirty="0" err="1" smtClean="0">
                <a:solidFill>
                  <a:srgbClr val="000000"/>
                </a:solidFill>
                <a:latin typeface="Times New Roman" panose="02020603050405020304" pitchFamily="18" charset="0"/>
                <a:ea typeface="Calibri" panose="020F0502020204030204" pitchFamily="34" charset="0"/>
                <a:cs typeface="Arial" panose="020B0604020202020204" pitchFamily="34" charset="0"/>
              </a:rPr>
              <a:t>Qasim</a:t>
            </a:r>
            <a:r>
              <a:rPr lang="en-US" sz="2400"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 Mohamed </a:t>
            </a: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2" descr="Image result for university of diyala sign"/>
          <p:cNvPicPr>
            <a:picLocks noChangeAspect="1" noChangeArrowheads="1"/>
          </p:cNvPicPr>
          <p:nvPr/>
        </p:nvPicPr>
        <p:blipFill>
          <a:blip r:embed="rId2"/>
          <a:srcRect/>
          <a:stretch>
            <a:fillRect/>
          </a:stretch>
        </p:blipFill>
        <p:spPr bwMode="auto">
          <a:xfrm>
            <a:off x="512618" y="304801"/>
            <a:ext cx="2164545" cy="3015019"/>
          </a:xfrm>
          <a:prstGeom prst="rect">
            <a:avLst/>
          </a:prstGeom>
          <a:noFill/>
        </p:spPr>
      </p:pic>
      <p:pic>
        <p:nvPicPr>
          <p:cNvPr id="6" name="Picture 2" descr="Image result for Diyala university Engineering sign">
            <a:extLst>
              <a:ext uri="{FF2B5EF4-FFF2-40B4-BE49-F238E27FC236}">
                <a16:creationId xmlns="" xmlns:a16="http://schemas.microsoft.com/office/drawing/2014/main" id="{CA6F3B81-7C44-4D32-AAD4-C7E23A77D92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21091" y="304800"/>
            <a:ext cx="2410691" cy="2516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753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1273" y="651164"/>
            <a:ext cx="10709563" cy="4893647"/>
          </a:xfrm>
          <a:prstGeom prst="rect">
            <a:avLst/>
          </a:prstGeom>
        </p:spPr>
        <p:txBody>
          <a:bodyPr wrap="square">
            <a:spAutoFit/>
          </a:bodyPr>
          <a:lstStyle/>
          <a:p>
            <a:pPr marR="0" lvl="0">
              <a:lnSpc>
                <a:spcPct val="150000"/>
              </a:lnSpc>
              <a:spcBef>
                <a:spcPts val="0"/>
              </a:spcBef>
              <a:spcAft>
                <a:spcPts val="0"/>
              </a:spcAft>
              <a:buSzPts val="1200"/>
            </a:pPr>
            <a:r>
              <a:rPr lang="en-US" sz="1600" dirty="0" smtClean="0">
                <a:effectLst/>
                <a:latin typeface="Times New Roman" panose="02020603050405020304" pitchFamily="18" charset="0"/>
                <a:ea typeface="Calibri" panose="020F0502020204030204" pitchFamily="34" charset="0"/>
                <a:cs typeface="Arial" panose="020B0604020202020204" pitchFamily="34" charset="0"/>
              </a:rPr>
              <a:t>2. Printers: After a document is created on the computer, it can be sent to a printer for a hard copy (printout). Some printers offer special features such as colored and large page formats. Some of the most commonly used printers are:</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nSpc>
                <a:spcPct val="150000"/>
              </a:lnSpc>
              <a:spcBef>
                <a:spcPts val="0"/>
              </a:spcBef>
              <a:spcAft>
                <a:spcPts val="0"/>
              </a:spcAft>
              <a:buFont typeface="Courier New" panose="02070309020205020404" pitchFamily="49" charset="0"/>
              <a:buChar char="o"/>
            </a:pPr>
            <a:r>
              <a:rPr lang="en-US" sz="1600" dirty="0" smtClean="0">
                <a:effectLst/>
                <a:latin typeface="Times New Roman" panose="02020603050405020304" pitchFamily="18" charset="0"/>
                <a:ea typeface="Calibri" panose="020F0502020204030204" pitchFamily="34" charset="0"/>
                <a:cs typeface="Arial" panose="020B0604020202020204" pitchFamily="34" charset="0"/>
              </a:rPr>
              <a:t>A laser printer produces high quality print that one normally finds in publishing. It is extremely fast and quiet.</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nSpc>
                <a:spcPct val="150000"/>
              </a:lnSpc>
              <a:spcBef>
                <a:spcPts val="0"/>
              </a:spcBef>
              <a:spcAft>
                <a:spcPts val="0"/>
              </a:spcAft>
              <a:buFont typeface="Courier New" panose="02070309020205020404" pitchFamily="49" charset="0"/>
              <a:buChar char="o"/>
            </a:pPr>
            <a:r>
              <a:rPr lang="en-US" sz="1600" dirty="0" smtClean="0">
                <a:effectLst/>
                <a:latin typeface="Times New Roman" panose="02020603050405020304" pitchFamily="18" charset="0"/>
                <a:ea typeface="Calibri" panose="020F0502020204030204" pitchFamily="34" charset="0"/>
                <a:cs typeface="Arial" panose="020B0604020202020204" pitchFamily="34" charset="0"/>
              </a:rPr>
              <a:t>An ink-jet printer creates an image directly on paper by spraying ink through as many as 64 tiny nozzles. Although the image it produces is not generally quite as sharp as the output of a laser printer, the quality of ink-jet images is still high.</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nSpc>
                <a:spcPct val="150000"/>
              </a:lnSpc>
              <a:spcBef>
                <a:spcPts val="0"/>
              </a:spcBef>
              <a:spcAft>
                <a:spcPts val="0"/>
              </a:spcAft>
              <a:buFont typeface="Courier New" panose="02070309020205020404" pitchFamily="49" charset="0"/>
              <a:buChar char="o"/>
            </a:pPr>
            <a:r>
              <a:rPr lang="en-US" sz="1600" dirty="0" smtClean="0">
                <a:effectLst/>
                <a:latin typeface="Times New Roman" panose="02020603050405020304" pitchFamily="18" charset="0"/>
                <a:ea typeface="Calibri" panose="020F0502020204030204" pitchFamily="34" charset="0"/>
                <a:cs typeface="Arial" panose="020B0604020202020204" pitchFamily="34" charset="0"/>
              </a:rPr>
              <a:t>The dot matrix printer was very popular at one point of time. Its speed is measured in characters per second (CPS). Although it is less expensive, it is louder, slower and produces lower print quality.</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nSpc>
                <a:spcPct val="150000"/>
              </a:lnSpc>
              <a:spcBef>
                <a:spcPts val="0"/>
              </a:spcBef>
              <a:spcAft>
                <a:spcPts val="0"/>
              </a:spcAft>
              <a:buFont typeface="Courier New" panose="02070309020205020404" pitchFamily="49" charset="0"/>
              <a:buChar char="o"/>
            </a:pPr>
            <a:r>
              <a:rPr lang="en-US" sz="1600" dirty="0" smtClean="0">
                <a:effectLst/>
                <a:latin typeface="Times New Roman" panose="02020603050405020304" pitchFamily="18" charset="0"/>
                <a:ea typeface="Calibri" panose="020F0502020204030204" pitchFamily="34" charset="0"/>
                <a:cs typeface="Arial" panose="020B0604020202020204" pitchFamily="34" charset="0"/>
              </a:rPr>
              <a:t>A line printer is generally used with large computer systems to produce text based data processing reports.</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marR="0" lvl="0">
              <a:lnSpc>
                <a:spcPct val="150000"/>
              </a:lnSpc>
              <a:spcBef>
                <a:spcPts val="0"/>
              </a:spcBef>
              <a:spcAft>
                <a:spcPts val="0"/>
              </a:spcAft>
              <a:buSzPts val="1200"/>
            </a:pPr>
            <a:r>
              <a:rPr lang="en-US" sz="1600" dirty="0" smtClean="0">
                <a:effectLst/>
                <a:latin typeface="Times New Roman" panose="02020603050405020304" pitchFamily="18" charset="0"/>
                <a:ea typeface="Calibri" panose="020F0502020204030204" pitchFamily="34" charset="0"/>
                <a:cs typeface="Arial" panose="020B0604020202020204" pitchFamily="34" charset="0"/>
              </a:rPr>
              <a:t>3. Plotter: is a special kind of output device that, like a printer, produces images on paper, but does so in a different way. Plotters are designed to produce large drawings or images, such as construction plans for buildings or blueprints for mechanical objects. A plotter can be connected to the port normally used by a printer.</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marR="0" lvl="0">
              <a:lnSpc>
                <a:spcPct val="150000"/>
              </a:lnSpc>
              <a:spcBef>
                <a:spcPts val="0"/>
              </a:spcBef>
              <a:spcAft>
                <a:spcPts val="800"/>
              </a:spcAft>
              <a:buSzPts val="1200"/>
            </a:pPr>
            <a:r>
              <a:rPr lang="en-US" sz="1600" dirty="0" smtClean="0">
                <a:effectLst/>
                <a:latin typeface="Times New Roman" panose="02020603050405020304" pitchFamily="18" charset="0"/>
                <a:ea typeface="Calibri" panose="020F0502020204030204" pitchFamily="34" charset="0"/>
                <a:cs typeface="Arial" panose="020B0604020202020204" pitchFamily="34" charset="0"/>
              </a:rPr>
              <a:t>4. Speakers: are another type of output device, which allow you to listen to voice like music, and conversation with people.</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7698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3509" y="495588"/>
            <a:ext cx="10515600" cy="4351338"/>
          </a:xfrm>
        </p:spPr>
        <p:txBody>
          <a:bodyPr>
            <a:noAutofit/>
          </a:bodyPr>
          <a:lstStyle/>
          <a:p>
            <a:pPr marL="0" indent="0">
              <a:buNone/>
            </a:pPr>
            <a:r>
              <a:rPr lang="en-US" sz="3200" dirty="0"/>
              <a:t>Computer is a device that transforms data into meaningful information. Data can be anything like marks obtained by you in various subjects. It can also be name, age, sex, weight, height, etc. of all the students in a class. Computer can also be defined in terms of functions it can perform. </a:t>
            </a:r>
          </a:p>
          <a:p>
            <a:pPr marL="0" indent="0">
              <a:buNone/>
            </a:pPr>
            <a:r>
              <a:rPr lang="en-US" sz="3200" dirty="0"/>
              <a:t>A computer can </a:t>
            </a:r>
            <a:endParaRPr lang="en-US" sz="3200" dirty="0" smtClean="0"/>
          </a:p>
          <a:p>
            <a:pPr lvl="1"/>
            <a:r>
              <a:rPr lang="en-US" sz="2800" dirty="0" smtClean="0"/>
              <a:t>accept </a:t>
            </a:r>
            <a:r>
              <a:rPr lang="en-US" sz="2800" dirty="0"/>
              <a:t>data</a:t>
            </a:r>
          </a:p>
          <a:p>
            <a:pPr lvl="1"/>
            <a:r>
              <a:rPr lang="en-US" sz="2800" dirty="0"/>
              <a:t> store data </a:t>
            </a:r>
          </a:p>
          <a:p>
            <a:pPr lvl="1"/>
            <a:r>
              <a:rPr lang="en-US" sz="2800" dirty="0"/>
              <a:t>process data as desired</a:t>
            </a:r>
          </a:p>
          <a:p>
            <a:pPr lvl="1"/>
            <a:r>
              <a:rPr lang="en-US" sz="2800" dirty="0"/>
              <a:t>retrieve the stored data as and when required </a:t>
            </a:r>
          </a:p>
          <a:p>
            <a:pPr lvl="1"/>
            <a:r>
              <a:rPr lang="en-US" sz="2800" dirty="0"/>
              <a:t>print the result in desired format. </a:t>
            </a:r>
          </a:p>
          <a:p>
            <a:pPr marL="0" indent="0">
              <a:buNone/>
            </a:pPr>
            <a:r>
              <a:rPr lang="en-US" sz="3200" dirty="0"/>
              <a:t>The major characteristics of a computer are high speed, accuracy, diligence, versatility and storage.</a:t>
            </a:r>
          </a:p>
          <a:p>
            <a:pPr marL="457200" lvl="1" indent="0">
              <a:buNone/>
            </a:pPr>
            <a:endParaRPr lang="en-US" sz="2800" dirty="0"/>
          </a:p>
          <a:p>
            <a:pPr marL="0" indent="0">
              <a:buNone/>
            </a:pPr>
            <a:endParaRPr lang="en-US" sz="3200" dirty="0"/>
          </a:p>
        </p:txBody>
      </p:sp>
    </p:spTree>
    <p:extLst>
      <p:ext uri="{BB962C8B-B14F-4D97-AF65-F5344CB8AC3E}">
        <p14:creationId xmlns:p14="http://schemas.microsoft.com/office/powerpoint/2010/main" val="3678543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9516" y="418030"/>
            <a:ext cx="8739719" cy="587148"/>
          </a:xfrm>
          <a:prstGeom prst="rect">
            <a:avLst/>
          </a:prstGeom>
        </p:spPr>
        <p:txBody>
          <a:bodyPr wrap="square">
            <a:spAutoFit/>
          </a:bodyPr>
          <a:lstStyle/>
          <a:p>
            <a:pPr algn="ctr">
              <a:lnSpc>
                <a:spcPct val="150000"/>
              </a:lnSpc>
              <a:spcAft>
                <a:spcPts val="800"/>
              </a:spcAft>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Block diagram of Computer Organization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p:nvPr/>
        </p:nvPicPr>
        <p:blipFill>
          <a:blip r:embed="rId2"/>
          <a:stretch>
            <a:fillRect/>
          </a:stretch>
        </p:blipFill>
        <p:spPr>
          <a:xfrm>
            <a:off x="1173205" y="1547811"/>
            <a:ext cx="9252339" cy="4118697"/>
          </a:xfrm>
          <a:prstGeom prst="rect">
            <a:avLst/>
          </a:prstGeom>
        </p:spPr>
      </p:pic>
    </p:spTree>
    <p:extLst>
      <p:ext uri="{BB962C8B-B14F-4D97-AF65-F5344CB8AC3E}">
        <p14:creationId xmlns:p14="http://schemas.microsoft.com/office/powerpoint/2010/main" val="837233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1218" y="717261"/>
            <a:ext cx="10515600" cy="4351338"/>
          </a:xfrm>
        </p:spPr>
        <p:txBody>
          <a:bodyPr>
            <a:noAutofit/>
          </a:bodyPr>
          <a:lstStyle/>
          <a:p>
            <a:pPr marL="0" indent="0">
              <a:buNone/>
            </a:pPr>
            <a:r>
              <a:rPr lang="en-US" sz="2400" dirty="0"/>
              <a:t>We discuss below each of these operations. </a:t>
            </a:r>
          </a:p>
          <a:p>
            <a:pPr lvl="0"/>
            <a:r>
              <a:rPr lang="en-US" sz="2400" dirty="0"/>
              <a:t> </a:t>
            </a:r>
            <a:r>
              <a:rPr lang="en-US" sz="2400" b="1" dirty="0"/>
              <a:t>Input:</a:t>
            </a:r>
            <a:r>
              <a:rPr lang="en-US" sz="2400" dirty="0"/>
              <a:t> this is the process of entering data and programs into the computer system.</a:t>
            </a:r>
          </a:p>
          <a:p>
            <a:pPr lvl="0"/>
            <a:r>
              <a:rPr lang="en-US" sz="2400" b="1" dirty="0"/>
              <a:t>Control Unit (CU):</a:t>
            </a:r>
            <a:r>
              <a:rPr lang="en-US" sz="2400" dirty="0"/>
              <a:t> The process of input, output, processing and storage is performed under the supervision of a unit called 'Control Unit'. It decides when to start receiving data, when to stop it, where to store data, etc. It takes care of step -by-step processing of all operations inside the computer. </a:t>
            </a:r>
          </a:p>
          <a:p>
            <a:pPr lvl="0"/>
            <a:r>
              <a:rPr lang="en-US" sz="2400" b="1" dirty="0"/>
              <a:t>Memory Unit:</a:t>
            </a:r>
            <a:r>
              <a:rPr lang="en-US" sz="2400" dirty="0"/>
              <a:t> Computer is used to store data and instructions. </a:t>
            </a:r>
          </a:p>
          <a:p>
            <a:pPr lvl="0"/>
            <a:r>
              <a:rPr lang="en-US" sz="2400" b="1" dirty="0"/>
              <a:t>Arithmetic Logic Unit (ALU):</a:t>
            </a:r>
            <a:r>
              <a:rPr lang="en-US" sz="2400" dirty="0"/>
              <a:t> The major operations performed by the ALU are addition, subtraction, multiplication, division, logic and comparison. </a:t>
            </a:r>
          </a:p>
          <a:p>
            <a:pPr lvl="0"/>
            <a:r>
              <a:rPr lang="en-US" sz="2400" b="1" dirty="0"/>
              <a:t>Output:</a:t>
            </a:r>
            <a:r>
              <a:rPr lang="en-US" sz="2400" dirty="0"/>
              <a:t> This is the process of producing results from the data for getting useful information. </a:t>
            </a:r>
          </a:p>
          <a:p>
            <a:pPr marL="0" indent="0">
              <a:buNone/>
            </a:pPr>
            <a:r>
              <a:rPr lang="en-US" sz="2400" dirty="0"/>
              <a:t>The ALU and the CU of a computer system are jointly known as the central processing unit (CPU). You may call CPU as the brain of any computer </a:t>
            </a:r>
            <a:r>
              <a:rPr lang="en-US" sz="2400" dirty="0" smtClean="0"/>
              <a:t>system</a:t>
            </a:r>
            <a:endParaRPr lang="en-US" sz="2400" dirty="0"/>
          </a:p>
        </p:txBody>
      </p:sp>
    </p:spTree>
    <p:extLst>
      <p:ext uri="{BB962C8B-B14F-4D97-AF65-F5344CB8AC3E}">
        <p14:creationId xmlns:p14="http://schemas.microsoft.com/office/powerpoint/2010/main" val="2059330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PERIPHERAL DEVICES </a:t>
            </a:r>
            <a:endParaRPr lang="en-US" dirty="0"/>
          </a:p>
        </p:txBody>
      </p:sp>
      <p:sp>
        <p:nvSpPr>
          <p:cNvPr id="3" name="Content Placeholder 2"/>
          <p:cNvSpPr>
            <a:spLocks noGrp="1"/>
          </p:cNvSpPr>
          <p:nvPr>
            <p:ph idx="1"/>
          </p:nvPr>
        </p:nvSpPr>
        <p:spPr/>
        <p:txBody>
          <a:bodyPr/>
          <a:lstStyle/>
          <a:p>
            <a:pPr marL="0" indent="0">
              <a:buNone/>
            </a:pPr>
            <a:r>
              <a:rPr lang="en-US" dirty="0"/>
              <a:t>Peripheral devices are connected to the computer externally. These devices are used for performing some specific functions. Peripheral devices are as follows: </a:t>
            </a:r>
          </a:p>
          <a:p>
            <a:pPr lvl="0"/>
            <a:r>
              <a:rPr lang="en-US" dirty="0"/>
              <a:t>Input Devices </a:t>
            </a:r>
          </a:p>
          <a:p>
            <a:pPr lvl="0"/>
            <a:r>
              <a:rPr lang="en-US" dirty="0"/>
              <a:t>Output Devices </a:t>
            </a:r>
          </a:p>
          <a:p>
            <a:pPr lvl="0"/>
            <a:r>
              <a:rPr lang="en-US" dirty="0"/>
              <a:t>Other Peripherals</a:t>
            </a:r>
          </a:p>
          <a:p>
            <a:pPr marL="0" indent="0">
              <a:buNone/>
            </a:pPr>
            <a:endParaRPr lang="en-US" dirty="0"/>
          </a:p>
        </p:txBody>
      </p:sp>
    </p:spTree>
    <p:extLst>
      <p:ext uri="{BB962C8B-B14F-4D97-AF65-F5344CB8AC3E}">
        <p14:creationId xmlns:p14="http://schemas.microsoft.com/office/powerpoint/2010/main" val="3772717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Different peripheral devices of Computer</a:t>
            </a:r>
          </a:p>
        </p:txBody>
      </p:sp>
      <p:pic>
        <p:nvPicPr>
          <p:cNvPr id="4" name="Picture 3"/>
          <p:cNvPicPr/>
          <p:nvPr/>
        </p:nvPicPr>
        <p:blipFill>
          <a:blip r:embed="rId2"/>
          <a:stretch>
            <a:fillRect/>
          </a:stretch>
        </p:blipFill>
        <p:spPr>
          <a:xfrm>
            <a:off x="2092037" y="1690688"/>
            <a:ext cx="7465002" cy="3961967"/>
          </a:xfrm>
          <a:prstGeom prst="rect">
            <a:avLst/>
          </a:prstGeom>
        </p:spPr>
      </p:pic>
    </p:spTree>
    <p:extLst>
      <p:ext uri="{BB962C8B-B14F-4D97-AF65-F5344CB8AC3E}">
        <p14:creationId xmlns:p14="http://schemas.microsoft.com/office/powerpoint/2010/main" val="1176299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06581" y="294857"/>
            <a:ext cx="11111346" cy="5909310"/>
          </a:xfrm>
          <a:prstGeom prst="rect">
            <a:avLst/>
          </a:prstGeom>
        </p:spPr>
        <p:txBody>
          <a:bodyPr wrap="square">
            <a:spAutoFit/>
          </a:bodyPr>
          <a:lstStyle/>
          <a:p>
            <a:pPr marL="342900" lvl="0" indent="-342900">
              <a:lnSpc>
                <a:spcPct val="150000"/>
              </a:lnSpc>
              <a:buFont typeface="Symbol" panose="05050102010706020507" pitchFamily="18" charset="2"/>
              <a:buChar char=""/>
            </a:pPr>
            <a:r>
              <a:rPr lang="en-US" b="1" dirty="0" smtClean="0">
                <a:effectLst/>
                <a:latin typeface="Times New Roman" panose="02020603050405020304" pitchFamily="18" charset="0"/>
                <a:ea typeface="Calibri" panose="020F0502020204030204" pitchFamily="34" charset="0"/>
                <a:cs typeface="Arial" panose="020B0604020202020204" pitchFamily="34" charset="0"/>
              </a:rPr>
              <a:t>INPUT DEVICES</a:t>
            </a:r>
            <a:r>
              <a:rPr lang="en-US" dirty="0" smtClean="0">
                <a:effectLst/>
                <a:latin typeface="Times New Roman" panose="02020603050405020304" pitchFamily="18" charset="0"/>
                <a:ea typeface="Calibri" panose="020F0502020204030204" pitchFamily="34" charset="0"/>
                <a:cs typeface="Arial" panose="020B0604020202020204" pitchFamily="34" charset="0"/>
              </a:rPr>
              <a:t>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457200" marR="0">
              <a:lnSpc>
                <a:spcPct val="150000"/>
              </a:lnSpc>
              <a:spcBef>
                <a:spcPts val="0"/>
              </a:spcBef>
              <a:spcAft>
                <a:spcPts val="0"/>
              </a:spcAft>
            </a:pPr>
            <a:r>
              <a:rPr lang="en-US" dirty="0" smtClean="0">
                <a:effectLst/>
                <a:latin typeface="Times New Roman" panose="02020603050405020304" pitchFamily="18" charset="0"/>
                <a:ea typeface="Calibri" panose="020F0502020204030204" pitchFamily="34" charset="0"/>
                <a:cs typeface="Arial" panose="020B0604020202020204" pitchFamily="34" charset="0"/>
              </a:rPr>
              <a:t>Input devices accept data and instructions from the user. Following are the examples of various input devices, which are connected to the computer for this purpose.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0"/>
              </a:spcAft>
              <a:buSzPts val="1200"/>
              <a:buFont typeface="+mj-lt"/>
              <a:buAutoNum type="arabicPeriod"/>
            </a:pPr>
            <a:r>
              <a:rPr lang="en-US" dirty="0" smtClean="0">
                <a:effectLst/>
                <a:latin typeface="Times New Roman" panose="02020603050405020304" pitchFamily="18" charset="0"/>
                <a:ea typeface="Calibri" panose="020F0502020204030204" pitchFamily="34" charset="0"/>
                <a:cs typeface="Arial" panose="020B0604020202020204" pitchFamily="34" charset="0"/>
              </a:rPr>
              <a:t>Keyboard: is the most common input device. Several kinds of keyboards are available, but they resemble each other with minor variations. The keyboard in most common use is the QWERTY board. Generally standard keyboard has 104 keys. In these keyboards, the cursor control keys are duplicated to allow easier use of the numeric pad.</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0"/>
              </a:spcAft>
              <a:buSzPts val="1200"/>
              <a:buFont typeface="+mj-lt"/>
              <a:buAutoNum type="arabicPeriod"/>
            </a:pPr>
            <a:r>
              <a:rPr lang="en-US" dirty="0" smtClean="0">
                <a:effectLst/>
                <a:latin typeface="Times New Roman" panose="02020603050405020304" pitchFamily="18" charset="0"/>
                <a:ea typeface="Calibri" panose="020F0502020204030204" pitchFamily="34" charset="0"/>
                <a:cs typeface="Arial" panose="020B0604020202020204" pitchFamily="34" charset="0"/>
              </a:rPr>
              <a:t>Mouse: is an electro-mechanical, hand-held device. It is used as a pointer. It can perform functions like selecting menu commands, moving icons, resizing windows, starting programs, and choosing options.</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0"/>
              </a:spcAft>
              <a:buSzPts val="1200"/>
              <a:buFont typeface="+mj-lt"/>
              <a:buAutoNum type="arabicPeriod"/>
            </a:pPr>
            <a:r>
              <a:rPr lang="en-US" dirty="0" smtClean="0">
                <a:effectLst/>
                <a:latin typeface="Times New Roman" panose="02020603050405020304" pitchFamily="18" charset="0"/>
                <a:ea typeface="Calibri" panose="020F0502020204030204" pitchFamily="34" charset="0"/>
                <a:cs typeface="Arial" panose="020B0604020202020204" pitchFamily="34" charset="0"/>
              </a:rPr>
              <a:t>Light Pen: utilizes a light-sensitive detector to select objects on a display screen. A light pen is similar to a mouse (as shown in figure 1.5), except that with a light pen you can move the pointer and select objects on the display screen by directly pointing to the objects with the pen.</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800"/>
              </a:spcAft>
              <a:buSzPts val="1200"/>
              <a:buFont typeface="+mj-lt"/>
              <a:buAutoNum type="arabicPeriod"/>
            </a:pPr>
            <a:r>
              <a:rPr lang="en-US" dirty="0" smtClean="0">
                <a:effectLst/>
                <a:latin typeface="Times New Roman" panose="02020603050405020304" pitchFamily="18" charset="0"/>
                <a:ea typeface="Calibri" panose="020F0502020204030204" pitchFamily="34" charset="0"/>
                <a:cs typeface="Arial" panose="020B0604020202020204" pitchFamily="34" charset="0"/>
              </a:rPr>
              <a:t>Optical/magnetic Scanner: are used for automatic data collection. An image scanner translates printed images into an electronic format that can be stored in a computer’s memory.</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42499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4617" y="928255"/>
            <a:ext cx="10238509" cy="5078313"/>
          </a:xfrm>
          <a:prstGeom prst="rect">
            <a:avLst/>
          </a:prstGeom>
        </p:spPr>
        <p:txBody>
          <a:bodyPr wrap="square">
            <a:spAutoFit/>
          </a:bodyPr>
          <a:lstStyle/>
          <a:p>
            <a:pPr lvl="0">
              <a:lnSpc>
                <a:spcPct val="150000"/>
              </a:lnSpc>
              <a:buSzPts val="1200"/>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5. Touch Screen: displays and pads are now being offered as alternatives to keyboard. Here the input can be given through the computer screen, that accepts the input through monitor; users touch electronic buttons displayed on the screen or they may use light pen.</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R="0" lvl="0">
              <a:lnSpc>
                <a:spcPct val="150000"/>
              </a:lnSpc>
              <a:spcBef>
                <a:spcPts val="0"/>
              </a:spcBef>
              <a:spcAft>
                <a:spcPts val="0"/>
              </a:spcAft>
              <a:buSzPts val="1200"/>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6. Microphone for voice as input: which takes voice as input. The voice communication is more error-prone than information through keyboard. There are two types of microphones available 1. Desktop Microphone 2. Hand held Microphone.</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R="0" lvl="0">
              <a:lnSpc>
                <a:spcPct val="150000"/>
              </a:lnSpc>
              <a:spcBef>
                <a:spcPts val="0"/>
              </a:spcBef>
              <a:spcAft>
                <a:spcPts val="800"/>
              </a:spcAft>
              <a:buSzPts val="1200"/>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7. Trackball: a pointing device, is a mouse lying on its back</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7829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7419" y="668770"/>
            <a:ext cx="10889672" cy="5632311"/>
          </a:xfrm>
          <a:prstGeom prst="rect">
            <a:avLst/>
          </a:prstGeom>
        </p:spPr>
        <p:txBody>
          <a:bodyPr wrap="square">
            <a:spAutoFit/>
          </a:bodyPr>
          <a:lstStyle/>
          <a:p>
            <a:pPr marL="342900" lvl="0" indent="-342900">
              <a:lnSpc>
                <a:spcPct val="150000"/>
              </a:lnSpc>
              <a:buFont typeface="Symbol" panose="05050102010706020507" pitchFamily="18" charset="2"/>
              <a:buChar char=""/>
            </a:pPr>
            <a:r>
              <a:rPr lang="en-US" sz="2000" b="1" dirty="0" smtClean="0">
                <a:effectLst/>
                <a:latin typeface="Times New Roman" panose="02020603050405020304" pitchFamily="18" charset="0"/>
                <a:ea typeface="Calibri" panose="020F0502020204030204" pitchFamily="34" charset="0"/>
                <a:cs typeface="Arial" panose="020B0604020202020204" pitchFamily="34" charset="0"/>
              </a:rPr>
              <a:t>OUTPUT DEVICES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Output devices return processed data that is information, back to the user. Some of the commonly used output devices are: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50000"/>
              </a:lnSpc>
              <a:spcBef>
                <a:spcPts val="0"/>
              </a:spcBef>
              <a:spcAft>
                <a:spcPts val="0"/>
              </a:spcAft>
              <a:buSzPts val="1200"/>
              <a:buFont typeface="+mj-lt"/>
              <a:buAutoNum type="arabicPeriod"/>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Monitor (Visual Display Unit): is perhaps the most important output device because people interact with this device most intensively than others.</a:t>
            </a:r>
            <a:r>
              <a:rPr lang="en-US" dirty="0" smtClean="0">
                <a:effectLst/>
                <a:latin typeface="Calibri" panose="020F0502020204030204" pitchFamily="34" charset="0"/>
                <a:ea typeface="Calibri" panose="020F0502020204030204" pitchFamily="34" charset="0"/>
                <a:cs typeface="Arial" panose="020B0604020202020204" pitchFamily="34" charset="0"/>
              </a:rPr>
              <a:t> </a:t>
            </a: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Two basic types of monitors are used with microcomputers, which are as follows: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nSpc>
                <a:spcPct val="150000"/>
              </a:lnSpc>
              <a:spcBef>
                <a:spcPts val="0"/>
              </a:spcBef>
              <a:spcAft>
                <a:spcPts val="0"/>
              </a:spcAft>
              <a:buFont typeface="Courier New" panose="02070309020205020404" pitchFamily="49" charset="0"/>
              <a:buChar char="o"/>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Cathode Ray Tube (CRT): CRT or Cathode Ray Tube Monitor is the typical monitor that you see on a desktop computer. It looks a lot like a television screen, and works the same way. This type uses a large vacuum tube, called cathode ray tube (CRT).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nSpc>
                <a:spcPct val="150000"/>
              </a:lnSpc>
              <a:spcBef>
                <a:spcPts val="0"/>
              </a:spcBef>
              <a:spcAft>
                <a:spcPts val="0"/>
              </a:spcAft>
              <a:buFont typeface="Courier New" panose="02070309020205020404" pitchFamily="49" charset="0"/>
              <a:buChar char="o"/>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Liquid Crystal Displays (LCD): This type of monitors are also known as flat panel monitor. Most of these employ liquid crystal displays (LCDs) to render images. These days LCD monitor are very popular.</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5188675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15</TotalTime>
  <Words>1084</Words>
  <Application>Microsoft Office PowerPoint</Application>
  <PresentationFormat>Widescreen</PresentationFormat>
  <Paragraphs>58</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Courier New</vt:lpstr>
      <vt:lpstr>Symbol</vt:lpstr>
      <vt:lpstr>Times New Roman</vt:lpstr>
      <vt:lpstr>Retrospect</vt:lpstr>
      <vt:lpstr>PowerPoint Presentation</vt:lpstr>
      <vt:lpstr>PowerPoint Presentation</vt:lpstr>
      <vt:lpstr>PowerPoint Presentation</vt:lpstr>
      <vt:lpstr>PowerPoint Presentation</vt:lpstr>
      <vt:lpstr>PERIPHERAL DEVICES </vt:lpstr>
      <vt:lpstr>Different peripheral devices of Computer</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wurod mohamed</dc:creator>
  <cp:lastModifiedBy>wurod mohamed</cp:lastModifiedBy>
  <cp:revision>5</cp:revision>
  <dcterms:created xsi:type="dcterms:W3CDTF">2018-11-11T05:21:12Z</dcterms:created>
  <dcterms:modified xsi:type="dcterms:W3CDTF">2018-11-11T05:36:52Z</dcterms:modified>
</cp:coreProperties>
</file>